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73" r:id="rId5"/>
    <p:sldId id="268" r:id="rId6"/>
    <p:sldId id="267" r:id="rId7"/>
    <p:sldId id="266" r:id="rId8"/>
    <p:sldId id="265" r:id="rId9"/>
    <p:sldId id="257" r:id="rId10"/>
    <p:sldId id="258" r:id="rId11"/>
    <p:sldId id="259" r:id="rId12"/>
    <p:sldId id="260" r:id="rId13"/>
    <p:sldId id="261" r:id="rId14"/>
    <p:sldId id="264" r:id="rId15"/>
    <p:sldId id="263" r:id="rId16"/>
    <p:sldId id="262" r:id="rId17"/>
    <p:sldId id="269" r:id="rId18"/>
    <p:sldId id="270" r:id="rId19"/>
    <p:sldId id="271"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88" autoAdjust="0"/>
    <p:restoredTop sz="94660"/>
  </p:normalViewPr>
  <p:slideViewPr>
    <p:cSldViewPr snapToGrid="0">
      <p:cViewPr varScale="1">
        <p:scale>
          <a:sx n="70" d="100"/>
          <a:sy n="70" d="100"/>
        </p:scale>
        <p:origin x="-37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5/2/2022</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5/2/2022</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5/2/2022</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edureka.co/blog/big-data-applications-revolutionizing-various-domai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Big Data</a:t>
            </a:r>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3252"/>
            <a:ext cx="12192000" cy="6884246"/>
          </a:xfrm>
          <a:prstGeom prst="rect">
            <a:avLst/>
          </a:prstGeom>
        </p:spPr>
      </p:pic>
    </p:spTree>
    <p:extLst>
      <p:ext uri="{BB962C8B-B14F-4D97-AF65-F5344CB8AC3E}">
        <p14:creationId xmlns:p14="http://schemas.microsoft.com/office/powerpoint/2010/main" val="2002153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aracteristics of big data or 5V.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901149" y="1"/>
            <a:ext cx="10217426" cy="6494085"/>
          </a:xfrm>
          <a:prstGeom prst="rect">
            <a:avLst/>
          </a:prstGeom>
        </p:spPr>
        <p:txBody>
          <a:bodyPr wrap="square">
            <a:spAutoFit/>
          </a:bodyPr>
          <a:lstStyle/>
          <a:p>
            <a:pPr algn="just" fontAlgn="base">
              <a:lnSpc>
                <a:spcPct val="200000"/>
              </a:lnSpc>
            </a:pPr>
            <a:r>
              <a:rPr lang="en-US" sz="1600" b="1" dirty="0" smtClean="0">
                <a:solidFill>
                  <a:srgbClr val="000000"/>
                </a:solidFill>
                <a:latin typeface="arial" panose="020B0604020202020204" pitchFamily="34" charset="0"/>
              </a:rPr>
              <a:t>CHARACTERISTICS OF BIG DATA :The </a:t>
            </a:r>
            <a:r>
              <a:rPr lang="en-US" sz="1600" b="1" dirty="0">
                <a:solidFill>
                  <a:srgbClr val="000000"/>
                </a:solidFill>
                <a:latin typeface="arial" panose="020B0604020202020204" pitchFamily="34" charset="0"/>
              </a:rPr>
              <a:t>term Big Data refers to gigantic larger datasets (volume); more diversified, including structured, semi-structured, and unstructured (variety) data, and arriving faster (velocity) than before. These are the 5V.</a:t>
            </a:r>
            <a:endParaRPr lang="en-US" sz="1600" b="1" dirty="0">
              <a:solidFill>
                <a:srgbClr val="000000"/>
              </a:solidFill>
              <a:latin typeface="Arial" panose="020B0604020202020204" pitchFamily="34" charset="0"/>
            </a:endParaRPr>
          </a:p>
          <a:p>
            <a:pPr algn="just" fontAlgn="base">
              <a:lnSpc>
                <a:spcPct val="200000"/>
              </a:lnSpc>
            </a:pPr>
            <a:r>
              <a:rPr lang="en-US" sz="1600" b="1" dirty="0">
                <a:solidFill>
                  <a:srgbClr val="000000"/>
                </a:solidFill>
                <a:latin typeface="arial" panose="020B0604020202020204" pitchFamily="34" charset="0"/>
              </a:rPr>
              <a:t>-Volume: represents the amount of data generated, stored and operated within the system. The increase in volume is explained by the increase in the amount of data generated and stored, but also by the need to exploit it. </a:t>
            </a:r>
            <a:endParaRPr lang="en-US" sz="1600" b="1" dirty="0">
              <a:solidFill>
                <a:srgbClr val="000000"/>
              </a:solidFill>
              <a:latin typeface="Arial" panose="020B0604020202020204" pitchFamily="34" charset="0"/>
            </a:endParaRPr>
          </a:p>
          <a:p>
            <a:pPr algn="just" fontAlgn="base">
              <a:lnSpc>
                <a:spcPct val="200000"/>
              </a:lnSpc>
            </a:pPr>
            <a:r>
              <a:rPr lang="en-US" sz="1600" b="1" dirty="0">
                <a:solidFill>
                  <a:srgbClr val="000000"/>
                </a:solidFill>
                <a:latin typeface="arial" panose="020B0604020202020204" pitchFamily="34" charset="0"/>
              </a:rPr>
              <a:t>-Variety: represents the multiplication of the types of data managed by an information system. This multiplication leads to a complexity of links and link types between these data. The variety also relates to the possible uses associated with a raw data. </a:t>
            </a:r>
            <a:endParaRPr lang="en-US" sz="1600" b="1" dirty="0">
              <a:solidFill>
                <a:srgbClr val="000000"/>
              </a:solidFill>
              <a:latin typeface="Arial" panose="020B0604020202020204" pitchFamily="34" charset="0"/>
            </a:endParaRPr>
          </a:p>
          <a:p>
            <a:pPr algn="just" fontAlgn="base">
              <a:lnSpc>
                <a:spcPct val="200000"/>
              </a:lnSpc>
            </a:pPr>
            <a:r>
              <a:rPr lang="en-US" sz="1600" b="1" dirty="0">
                <a:solidFill>
                  <a:srgbClr val="000000"/>
                </a:solidFill>
                <a:latin typeface="arial" panose="020B0604020202020204" pitchFamily="34" charset="0"/>
              </a:rPr>
              <a:t>-Velocity: represents the frequency at which data is generated, captured, and shared. The data arrive by stream and must be analyzed in real-time.</a:t>
            </a:r>
            <a:endParaRPr lang="en-US" sz="1600" b="1" dirty="0">
              <a:solidFill>
                <a:srgbClr val="000000"/>
              </a:solidFill>
              <a:latin typeface="Arial" panose="020B0604020202020204" pitchFamily="34" charset="0"/>
            </a:endParaRPr>
          </a:p>
          <a:p>
            <a:pPr algn="just" fontAlgn="base">
              <a:lnSpc>
                <a:spcPct val="200000"/>
              </a:lnSpc>
            </a:pPr>
            <a:r>
              <a:rPr lang="en-US" sz="1600" b="1" dirty="0">
                <a:solidFill>
                  <a:srgbClr val="000000"/>
                </a:solidFill>
                <a:latin typeface="arial" panose="020B0604020202020204" pitchFamily="34" charset="0"/>
              </a:rPr>
              <a:t>-Veracity: level of quality, accuracy, and uncertainty of data and data sources. </a:t>
            </a:r>
            <a:endParaRPr lang="en-US" sz="1600" b="1" dirty="0">
              <a:solidFill>
                <a:srgbClr val="000000"/>
              </a:solidFill>
              <a:latin typeface="Arial" panose="020B0604020202020204" pitchFamily="34" charset="0"/>
            </a:endParaRPr>
          </a:p>
          <a:p>
            <a:pPr algn="just" fontAlgn="base">
              <a:lnSpc>
                <a:spcPct val="200000"/>
              </a:lnSpc>
            </a:pPr>
            <a:r>
              <a:rPr lang="en-US" sz="1600" b="1" dirty="0">
                <a:solidFill>
                  <a:srgbClr val="000000"/>
                </a:solidFill>
                <a:latin typeface="arial" panose="020B0604020202020204" pitchFamily="34" charset="0"/>
              </a:rPr>
              <a:t>-Value: the value and potential derived from data.</a:t>
            </a:r>
            <a:endParaRPr lang="en-US" sz="1600"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772454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816" y="284176"/>
            <a:ext cx="11635409" cy="1478363"/>
          </a:xfrm>
        </p:spPr>
        <p:txBody>
          <a:bodyPr>
            <a:noAutofit/>
          </a:bodyPr>
          <a:lstStyle/>
          <a:p>
            <a:r>
              <a:rPr lang="en-US" sz="2800" b="1" dirty="0" smtClean="0"/>
              <a:t>Volume:</a:t>
            </a:r>
            <a:r>
              <a:rPr lang="en-US" sz="2400" dirty="0"/>
              <a:t/>
            </a:r>
            <a:br>
              <a:rPr lang="en-US" sz="2400" dirty="0"/>
            </a:br>
            <a:r>
              <a:rPr lang="en-US" sz="2000" dirty="0">
                <a:latin typeface="Times New Roman" panose="02020603050405020304" pitchFamily="18" charset="0"/>
                <a:cs typeface="Times New Roman" panose="02020603050405020304" pitchFamily="18" charset="0"/>
              </a:rPr>
              <a:t>The name Big Data itself is related to an enormous size. Big Data is a vast 'volumes' of data generated from many sources daily, such as </a:t>
            </a:r>
            <a:r>
              <a:rPr lang="en-US" sz="2000" b="1" dirty="0">
                <a:latin typeface="Times New Roman" panose="02020603050405020304" pitchFamily="18" charset="0"/>
                <a:cs typeface="Times New Roman" panose="02020603050405020304" pitchFamily="18" charset="0"/>
              </a:rPr>
              <a:t>business processes, machines, social media platforms, networks, human interactions,</a:t>
            </a:r>
            <a:r>
              <a:rPr lang="en-US" sz="2000" dirty="0">
                <a:latin typeface="Times New Roman" panose="02020603050405020304" pitchFamily="18" charset="0"/>
                <a:cs typeface="Times New Roman" panose="02020603050405020304" pitchFamily="18" charset="0"/>
              </a:rPr>
              <a:t> and many more.</a:t>
            </a:r>
            <a:br>
              <a:rPr lang="en-US" sz="20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smtClean="0"/>
              <a:t>Facebook</a:t>
            </a:r>
            <a:r>
              <a:rPr lang="en-US" dirty="0"/>
              <a:t> can generate approximately a </a:t>
            </a:r>
            <a:r>
              <a:rPr lang="en-US" b="1" dirty="0"/>
              <a:t>billion</a:t>
            </a:r>
            <a:r>
              <a:rPr lang="en-US" dirty="0"/>
              <a:t> messages, </a:t>
            </a:r>
            <a:r>
              <a:rPr lang="en-US" b="1" dirty="0"/>
              <a:t>4.5 billion</a:t>
            </a:r>
            <a:r>
              <a:rPr lang="en-US" dirty="0"/>
              <a:t> times that the "</a:t>
            </a:r>
            <a:r>
              <a:rPr lang="en-US" b="1" dirty="0"/>
              <a:t>Like</a:t>
            </a:r>
            <a:r>
              <a:rPr lang="en-US" dirty="0"/>
              <a:t>" button is recorded, and more than </a:t>
            </a:r>
            <a:r>
              <a:rPr lang="en-US" b="1" dirty="0"/>
              <a:t>350 million</a:t>
            </a:r>
            <a:r>
              <a:rPr lang="en-US" dirty="0"/>
              <a:t> new posts are uploaded each day. Big data technologies can handle large amounts of data.</a:t>
            </a:r>
          </a:p>
          <a:p>
            <a:endParaRPr lang="en-US" dirty="0"/>
          </a:p>
        </p:txBody>
      </p:sp>
    </p:spTree>
    <p:extLst>
      <p:ext uri="{BB962C8B-B14F-4D97-AF65-F5344CB8AC3E}">
        <p14:creationId xmlns:p14="http://schemas.microsoft.com/office/powerpoint/2010/main" val="40744058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3537" r="12518" b="6124"/>
          <a:stretch/>
        </p:blipFill>
        <p:spPr>
          <a:xfrm>
            <a:off x="596347" y="0"/>
            <a:ext cx="9886123" cy="6835858"/>
          </a:xfrm>
          <a:prstGeom prst="rect">
            <a:avLst/>
          </a:prstGeom>
        </p:spPr>
      </p:pic>
    </p:spTree>
    <p:extLst>
      <p:ext uri="{BB962C8B-B14F-4D97-AF65-F5344CB8AC3E}">
        <p14:creationId xmlns:p14="http://schemas.microsoft.com/office/powerpoint/2010/main" val="2049921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a:t>Types Of Big Data</a:t>
            </a:r>
            <a:br>
              <a:rPr lang="en-US" sz="2000" b="1" dirty="0"/>
            </a:br>
            <a:r>
              <a:rPr lang="en-US" sz="2000" dirty="0"/>
              <a:t>Following are the types of Big Data:</a:t>
            </a:r>
            <a:br>
              <a:rPr lang="en-US" sz="2000" dirty="0"/>
            </a:br>
            <a:r>
              <a:rPr lang="en-US" sz="2000" b="1" dirty="0"/>
              <a:t>Structured</a:t>
            </a:r>
            <a:r>
              <a:rPr lang="en-US" sz="2000" dirty="0"/>
              <a:t/>
            </a:r>
            <a:br>
              <a:rPr lang="en-US" sz="2000" dirty="0"/>
            </a:br>
            <a:r>
              <a:rPr lang="en-US" sz="2000" b="1" dirty="0"/>
              <a:t>Unstructured</a:t>
            </a:r>
            <a:r>
              <a:rPr lang="en-US" sz="2000" dirty="0"/>
              <a:t/>
            </a:r>
            <a:br>
              <a:rPr lang="en-US" sz="2000" dirty="0"/>
            </a:br>
            <a:r>
              <a:rPr lang="en-US" sz="2000" b="1" dirty="0"/>
              <a:t>Semi-structured</a:t>
            </a:r>
            <a:r>
              <a:rPr lang="en-US" sz="2000" dirty="0"/>
              <a:t/>
            </a:r>
            <a:br>
              <a:rPr lang="en-US" sz="2000" dirty="0"/>
            </a:br>
            <a:endParaRPr lang="en-US" sz="2000" dirty="0"/>
          </a:p>
        </p:txBody>
      </p:sp>
      <p:sp>
        <p:nvSpPr>
          <p:cNvPr id="3" name="Content Placeholder 2"/>
          <p:cNvSpPr>
            <a:spLocks noGrp="1"/>
          </p:cNvSpPr>
          <p:nvPr>
            <p:ph idx="1"/>
          </p:nvPr>
        </p:nvSpPr>
        <p:spPr>
          <a:xfrm>
            <a:off x="768626" y="1792936"/>
            <a:ext cx="10218373" cy="4424984"/>
          </a:xfrm>
        </p:spPr>
        <p:txBody>
          <a:bodyPr/>
          <a:lstStyle/>
          <a:p>
            <a:r>
              <a:rPr lang="en-US" dirty="0"/>
              <a:t>Any data that can be stored, accessed and processed in the form of fixed format is termed as a ‘structured’ data.</a:t>
            </a:r>
          </a:p>
        </p:txBody>
      </p:sp>
      <p:pic>
        <p:nvPicPr>
          <p:cNvPr id="6" name="Picture 5"/>
          <p:cNvPicPr>
            <a:picLocks noChangeAspect="1"/>
          </p:cNvPicPr>
          <p:nvPr/>
        </p:nvPicPr>
        <p:blipFill rotWithShape="1">
          <a:blip r:embed="rId2"/>
          <a:srcRect t="32835" r="31972" b="16440"/>
          <a:stretch/>
        </p:blipFill>
        <p:spPr>
          <a:xfrm>
            <a:off x="1081146" y="2498035"/>
            <a:ext cx="10315724" cy="4324563"/>
          </a:xfrm>
          <a:prstGeom prst="rect">
            <a:avLst/>
          </a:prstGeom>
        </p:spPr>
      </p:pic>
    </p:spTree>
    <p:extLst>
      <p:ext uri="{BB962C8B-B14F-4D97-AF65-F5344CB8AC3E}">
        <p14:creationId xmlns:p14="http://schemas.microsoft.com/office/powerpoint/2010/main" val="2273841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53936" y="2011363"/>
            <a:ext cx="7482540" cy="4206875"/>
          </a:xfrm>
          <a:prstGeom prst="rect">
            <a:avLst/>
          </a:prstGeom>
        </p:spPr>
      </p:pic>
      <p:pic>
        <p:nvPicPr>
          <p:cNvPr id="5" name="Picture 4"/>
          <p:cNvPicPr>
            <a:picLocks noChangeAspect="1"/>
          </p:cNvPicPr>
          <p:nvPr/>
        </p:nvPicPr>
        <p:blipFill rotWithShape="1">
          <a:blip r:embed="rId3"/>
          <a:srcRect t="19294" r="29324"/>
          <a:stretch/>
        </p:blipFill>
        <p:spPr>
          <a:xfrm>
            <a:off x="624093" y="0"/>
            <a:ext cx="10681952" cy="6858000"/>
          </a:xfrm>
          <a:prstGeom prst="rect">
            <a:avLst/>
          </a:prstGeom>
        </p:spPr>
      </p:pic>
    </p:spTree>
    <p:extLst>
      <p:ext uri="{BB962C8B-B14F-4D97-AF65-F5344CB8AC3E}">
        <p14:creationId xmlns:p14="http://schemas.microsoft.com/office/powerpoint/2010/main" val="7411782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3632" r="30851" b="32020"/>
          <a:stretch/>
        </p:blipFill>
        <p:spPr>
          <a:xfrm>
            <a:off x="0" y="530085"/>
            <a:ext cx="12145932" cy="5367132"/>
          </a:xfrm>
          <a:prstGeom prst="rect">
            <a:avLst/>
          </a:prstGeom>
        </p:spPr>
      </p:pic>
    </p:spTree>
    <p:extLst>
      <p:ext uri="{BB962C8B-B14F-4D97-AF65-F5344CB8AC3E}">
        <p14:creationId xmlns:p14="http://schemas.microsoft.com/office/powerpoint/2010/main" val="3668138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What's the Big Data? – MDAC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4330" y="300515"/>
            <a:ext cx="6970644" cy="6515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641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Mongo DB: Operational Big Data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384" y="1182411"/>
            <a:ext cx="30480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80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43790"/>
            <a:ext cx="11992131" cy="5014210"/>
          </a:xfrm>
        </p:spPr>
        <p:txBody>
          <a:bodyPr>
            <a:normAutofit fontScale="92500" lnSpcReduction="20000"/>
          </a:bodyPr>
          <a:lstStyle/>
          <a:p>
            <a:r>
              <a:rPr lang="en-US" b="1" dirty="0"/>
              <a:t>Big Data Applications</a:t>
            </a:r>
            <a:endParaRPr lang="en-US" dirty="0"/>
          </a:p>
          <a:p>
            <a:r>
              <a:rPr lang="en-US" dirty="0"/>
              <a:t>These are some of the following domains where </a:t>
            </a:r>
            <a:r>
              <a:rPr lang="en-US" b="1" i="1" dirty="0">
                <a:hlinkClick r:id="rId2"/>
              </a:rPr>
              <a:t>Big Data Applications</a:t>
            </a:r>
            <a:r>
              <a:rPr lang="en-US" b="1" i="1" dirty="0"/>
              <a:t> </a:t>
            </a:r>
            <a:r>
              <a:rPr lang="en-US" dirty="0" smtClean="0"/>
              <a:t>has </a:t>
            </a:r>
            <a:r>
              <a:rPr lang="en-US" dirty="0"/>
              <a:t>been revolutionized:</a:t>
            </a:r>
          </a:p>
          <a:p>
            <a:r>
              <a:rPr lang="en-US" b="1" dirty="0"/>
              <a:t>Entertainment: </a:t>
            </a:r>
            <a:r>
              <a:rPr lang="en-US" dirty="0"/>
              <a:t>Netflix and Amazon use it to make shows and movie recommendations to their users.</a:t>
            </a:r>
          </a:p>
          <a:p>
            <a:r>
              <a:rPr lang="en-US" b="1" dirty="0"/>
              <a:t>Insurance:</a:t>
            </a:r>
            <a:r>
              <a:rPr lang="en-US" dirty="0"/>
              <a:t> Uses this technology to predict illness, accidents and price their products accordingly.</a:t>
            </a:r>
          </a:p>
          <a:p>
            <a:r>
              <a:rPr lang="en-US" b="1" dirty="0"/>
              <a:t>Driver-less Cars:</a:t>
            </a:r>
            <a:r>
              <a:rPr lang="en-US" dirty="0"/>
              <a:t> Google’s driver-less cars collect about one gigabyte of data per second. These experiments require more and more data for their successful execution.</a:t>
            </a:r>
          </a:p>
          <a:p>
            <a:r>
              <a:rPr lang="en-US" b="1" dirty="0"/>
              <a:t>Education: </a:t>
            </a:r>
            <a:r>
              <a:rPr lang="en-US" dirty="0"/>
              <a:t>Opting for big data powered technology as a learning tool instead of traditional lecture methods, which enhanced the learning of students as well aided the teacher to track their performance better.</a:t>
            </a:r>
          </a:p>
          <a:p>
            <a:r>
              <a:rPr lang="en-US" b="1" dirty="0"/>
              <a:t>Automobile:</a:t>
            </a:r>
            <a:r>
              <a:rPr lang="en-US" dirty="0"/>
              <a:t> Rolls Royce has embraced this technology by fitting hundreds of sensors into its engines and propulsion systems, which record every tiny detail about their operation. The changes in data in real-time are reported to engineers who will decide the best course of action such as scheduling maintenance or dispatching engineering teams should the problem require it.</a:t>
            </a:r>
          </a:p>
          <a:p>
            <a:r>
              <a:rPr lang="en-US" b="1" dirty="0"/>
              <a:t>Government:</a:t>
            </a:r>
            <a:r>
              <a:rPr lang="en-US" dirty="0"/>
              <a:t> A very interesting use case is in the field of politics to </a:t>
            </a:r>
            <a:r>
              <a:rPr lang="en-US" dirty="0" err="1"/>
              <a:t>analyse</a:t>
            </a:r>
            <a:r>
              <a:rPr lang="en-US" dirty="0"/>
              <a:t> patterns and influence election results. Cambridge </a:t>
            </a:r>
            <a:r>
              <a:rPr lang="en-US" dirty="0" err="1"/>
              <a:t>Analytica</a:t>
            </a:r>
            <a:r>
              <a:rPr lang="en-US" dirty="0"/>
              <a:t> Ltd. is one such </a:t>
            </a:r>
            <a:r>
              <a:rPr lang="en-US" dirty="0" err="1"/>
              <a:t>organisation</a:t>
            </a:r>
            <a:r>
              <a:rPr lang="en-US" dirty="0"/>
              <a:t> which completely drives on data to change audience </a:t>
            </a:r>
            <a:r>
              <a:rPr lang="en-US" dirty="0" err="1"/>
              <a:t>behaviour</a:t>
            </a:r>
            <a:r>
              <a:rPr lang="en-US" dirty="0"/>
              <a:t> and plays a major role in the electoral process</a:t>
            </a:r>
          </a:p>
          <a:p>
            <a:endParaRPr lang="en-US" dirty="0"/>
          </a:p>
        </p:txBody>
      </p:sp>
    </p:spTree>
    <p:extLst>
      <p:ext uri="{BB962C8B-B14F-4D97-AF65-F5344CB8AC3E}">
        <p14:creationId xmlns:p14="http://schemas.microsoft.com/office/powerpoint/2010/main" val="39254792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44781347"/>
              </p:ext>
            </p:extLst>
          </p:nvPr>
        </p:nvGraphicFramePr>
        <p:xfrm>
          <a:off x="98425" y="98425"/>
          <a:ext cx="2057400" cy="490538"/>
        </p:xfrm>
        <a:graphic>
          <a:graphicData uri="http://schemas.openxmlformats.org/presentationml/2006/ole">
            <mc:AlternateContent xmlns:mc="http://schemas.openxmlformats.org/markup-compatibility/2006">
              <mc:Choice xmlns:v="urn:schemas-microsoft-com:vml" Requires="v">
                <p:oleObj spid="_x0000_s2057" name="Packager Shell Object" showAsIcon="1" r:id="rId3" imgW="2058120" imgH="491040" progId="Package">
                  <p:embed/>
                </p:oleObj>
              </mc:Choice>
              <mc:Fallback>
                <p:oleObj name="Packager Shell Object" showAsIcon="1" r:id="rId3" imgW="2058120" imgH="491040" progId="Package">
                  <p:embed/>
                  <p:pic>
                    <p:nvPicPr>
                      <p:cNvPr id="0" name=""/>
                      <p:cNvPicPr/>
                      <p:nvPr/>
                    </p:nvPicPr>
                    <p:blipFill>
                      <a:blip r:embed="rId4"/>
                      <a:stretch>
                        <a:fillRect/>
                      </a:stretch>
                    </p:blipFill>
                    <p:spPr>
                      <a:xfrm>
                        <a:off x="98425" y="98425"/>
                        <a:ext cx="2057400" cy="490538"/>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273183" y="1"/>
            <a:ext cx="12465183" cy="6858000"/>
          </a:xfrm>
          <a:prstGeom prst="rect">
            <a:avLst/>
          </a:prstGeom>
        </p:spPr>
      </p:pic>
    </p:spTree>
    <p:extLst>
      <p:ext uri="{BB962C8B-B14F-4D97-AF65-F5344CB8AC3E}">
        <p14:creationId xmlns:p14="http://schemas.microsoft.com/office/powerpoint/2010/main" val="2315513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24459" y="284176"/>
            <a:ext cx="8424472" cy="6318354"/>
          </a:xfrm>
          <a:prstGeom prst="rect">
            <a:avLst/>
          </a:prstGeom>
        </p:spPr>
      </p:pic>
    </p:spTree>
    <p:extLst>
      <p:ext uri="{BB962C8B-B14F-4D97-AF65-F5344CB8AC3E}">
        <p14:creationId xmlns:p14="http://schemas.microsoft.com/office/powerpoint/2010/main" val="2742430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694" t="22872" r="16184" b="8107"/>
          <a:stretch/>
        </p:blipFill>
        <p:spPr>
          <a:xfrm>
            <a:off x="0" y="70152"/>
            <a:ext cx="12192000" cy="6787847"/>
          </a:xfrm>
          <a:prstGeom prst="rect">
            <a:avLst/>
          </a:prstGeom>
        </p:spPr>
      </p:pic>
    </p:spTree>
    <p:extLst>
      <p:ext uri="{BB962C8B-B14F-4D97-AF65-F5344CB8AC3E}">
        <p14:creationId xmlns:p14="http://schemas.microsoft.com/office/powerpoint/2010/main" val="1682689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1" y="0"/>
            <a:ext cx="10735208" cy="1792936"/>
          </a:xfrm>
        </p:spPr>
        <p:txBody>
          <a:bodyPr/>
          <a:lstStyle/>
          <a:p>
            <a:r>
              <a:rPr lang="en-US" dirty="0" smtClean="0"/>
              <a:t>Sources of big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21060"/>
          <a:stretch/>
        </p:blipFill>
        <p:spPr>
          <a:xfrm>
            <a:off x="0" y="1038556"/>
            <a:ext cx="12192000" cy="5774635"/>
          </a:xfrm>
          <a:prstGeom prst="rect">
            <a:avLst/>
          </a:prstGeom>
        </p:spPr>
      </p:pic>
    </p:spTree>
    <p:extLst>
      <p:ext uri="{BB962C8B-B14F-4D97-AF65-F5344CB8AC3E}">
        <p14:creationId xmlns:p14="http://schemas.microsoft.com/office/powerpoint/2010/main" val="20071672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6951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86703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13354" y="-610737"/>
            <a:ext cx="20631150" cy="7315200"/>
          </a:xfrm>
          <a:prstGeom prst="rect">
            <a:avLst/>
          </a:prstGeom>
        </p:spPr>
      </p:pic>
    </p:spTree>
    <p:extLst>
      <p:ext uri="{BB962C8B-B14F-4D97-AF65-F5344CB8AC3E}">
        <p14:creationId xmlns:p14="http://schemas.microsoft.com/office/powerpoint/2010/main" val="17702022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463652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Big Data in an SAP Landscape – ASUG Webcast Part 1 | SAP Blo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112" y="284176"/>
            <a:ext cx="10126887" cy="639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80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AutoShape 2" descr="Big Data Analytics Explained | AltexSoft"/>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1486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9009" t="64901" r="28315"/>
          <a:stretch/>
        </p:blipFill>
        <p:spPr>
          <a:xfrm>
            <a:off x="1431235" y="0"/>
            <a:ext cx="10337017" cy="6858000"/>
          </a:xfrm>
          <a:prstGeom prst="rect">
            <a:avLst/>
          </a:prstGeom>
        </p:spPr>
      </p:pic>
    </p:spTree>
    <p:extLst>
      <p:ext uri="{BB962C8B-B14F-4D97-AF65-F5344CB8AC3E}">
        <p14:creationId xmlns:p14="http://schemas.microsoft.com/office/powerpoint/2010/main" val="1893207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Big-Data Fundamentals - ppt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8921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501" y="154837"/>
            <a:ext cx="11916734" cy="6703163"/>
          </a:xfrm>
          <a:prstGeom prst="rect">
            <a:avLst/>
          </a:prstGeom>
        </p:spPr>
      </p:pic>
    </p:spTree>
    <p:extLst>
      <p:ext uri="{BB962C8B-B14F-4D97-AF65-F5344CB8AC3E}">
        <p14:creationId xmlns:p14="http://schemas.microsoft.com/office/powerpoint/2010/main" val="732954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12035"/>
            <a:ext cx="11582400" cy="1580900"/>
          </a:xfrm>
        </p:spPr>
        <p:txBody>
          <a:bodyPr>
            <a:noAutofit/>
          </a:bodyPr>
          <a:lstStyle/>
          <a:p>
            <a:r>
              <a:rPr lang="en-US" sz="2000" dirty="0">
                <a:latin typeface="Times New Roman" panose="02020603050405020304" pitchFamily="18" charset="0"/>
                <a:cs typeface="Times New Roman" panose="02020603050405020304" pitchFamily="18" charset="0"/>
              </a:rPr>
              <a:t>Big Data contains a large amount of data that is not being processed by traditional data storage or the processing unit. It is used by many multinational companies to process the data and business of many organizations. The data flow would exceed 150 </a:t>
            </a:r>
            <a:r>
              <a:rPr lang="en-US" sz="2000" dirty="0" err="1">
                <a:latin typeface="Times New Roman" panose="02020603050405020304" pitchFamily="18" charset="0"/>
                <a:cs typeface="Times New Roman" panose="02020603050405020304" pitchFamily="18" charset="0"/>
              </a:rPr>
              <a:t>exabytes</a:t>
            </a:r>
            <a:r>
              <a:rPr lang="en-US" sz="2000" dirty="0">
                <a:latin typeface="Times New Roman" panose="02020603050405020304" pitchFamily="18" charset="0"/>
                <a:cs typeface="Times New Roman" panose="02020603050405020304" pitchFamily="18" charset="0"/>
              </a:rPr>
              <a:t> per day before replication.</a:t>
            </a:r>
          </a:p>
        </p:txBody>
      </p:sp>
      <p:sp>
        <p:nvSpPr>
          <p:cNvPr id="3" name="Content Placeholder 2"/>
          <p:cNvSpPr>
            <a:spLocks noGrp="1"/>
          </p:cNvSpPr>
          <p:nvPr>
            <p:ph idx="1"/>
          </p:nvPr>
        </p:nvSpPr>
        <p:spPr/>
        <p:txBody>
          <a:bodyPr>
            <a:normAutofit fontScale="85000" lnSpcReduction="20000"/>
          </a:bodyPr>
          <a:lstStyle/>
          <a:p>
            <a:pPr fontAlgn="base"/>
            <a:r>
              <a:rPr lang="en-US" b="1" dirty="0"/>
              <a:t>What is the importance of Big Data?</a:t>
            </a:r>
          </a:p>
          <a:p>
            <a:pPr fontAlgn="base"/>
            <a:r>
              <a:rPr lang="en-US" dirty="0"/>
              <a:t>Finding the root cause of failures, issues and defects in real time operations.</a:t>
            </a:r>
          </a:p>
          <a:p>
            <a:pPr fontAlgn="base"/>
            <a:r>
              <a:rPr lang="en-US" dirty="0"/>
              <a:t>Recalculating  entire risk portfolios in just minutes.</a:t>
            </a:r>
          </a:p>
          <a:p>
            <a:pPr fontAlgn="base"/>
            <a:r>
              <a:rPr lang="en-US" dirty="0"/>
              <a:t>Detecting fraudulent behavior before it affects and risks your organization.</a:t>
            </a:r>
          </a:p>
          <a:p>
            <a:pPr fontAlgn="base"/>
            <a:r>
              <a:rPr lang="en-US" dirty="0"/>
              <a:t> Big user of  this  Technology?</a:t>
            </a:r>
          </a:p>
          <a:p>
            <a:pPr fontAlgn="base"/>
            <a:r>
              <a:rPr lang="en-US" dirty="0"/>
              <a:t>Banking</a:t>
            </a:r>
          </a:p>
          <a:p>
            <a:pPr fontAlgn="base"/>
            <a:r>
              <a:rPr lang="en-US" dirty="0"/>
              <a:t>Government</a:t>
            </a:r>
          </a:p>
          <a:p>
            <a:pPr fontAlgn="base"/>
            <a:r>
              <a:rPr lang="en-US" dirty="0"/>
              <a:t>Education</a:t>
            </a:r>
          </a:p>
          <a:p>
            <a:pPr fontAlgn="base"/>
            <a:r>
              <a:rPr lang="en-US" dirty="0"/>
              <a:t>Health Care</a:t>
            </a:r>
          </a:p>
          <a:p>
            <a:pPr fontAlgn="base"/>
            <a:r>
              <a:rPr lang="en-US" dirty="0"/>
              <a:t>Manufacturing</a:t>
            </a:r>
          </a:p>
          <a:p>
            <a:pPr fontAlgn="base"/>
            <a:r>
              <a:rPr lang="en-US" dirty="0"/>
              <a:t>Retail</a:t>
            </a:r>
          </a:p>
          <a:p>
            <a:endParaRPr lang="en-US" dirty="0"/>
          </a:p>
        </p:txBody>
      </p:sp>
    </p:spTree>
    <p:extLst>
      <p:ext uri="{BB962C8B-B14F-4D97-AF65-F5344CB8AC3E}">
        <p14:creationId xmlns:p14="http://schemas.microsoft.com/office/powerpoint/2010/main" val="13397894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1744</TotalTime>
  <Words>119</Words>
  <Application>Microsoft Office PowerPoint</Application>
  <PresentationFormat>Widescreen</PresentationFormat>
  <Paragraphs>32</Paragraphs>
  <Slides>24</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Arial</vt:lpstr>
      <vt:lpstr>Arial</vt:lpstr>
      <vt:lpstr>Corbel</vt:lpstr>
      <vt:lpstr>Times New Roman</vt:lpstr>
      <vt:lpstr>Wingdings</vt:lpstr>
      <vt:lpstr>Banded</vt:lpstr>
      <vt:lpstr>Packager Shell Object</vt:lpstr>
      <vt:lpstr>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Data contains a large amount of data that is not being processed by traditional data storage or the processing unit. It is used by many multinational companies to process the data and business of many organizations. The data flow would exceed 150 exabytes per day before replication.</vt:lpstr>
      <vt:lpstr>PowerPoint Presentation</vt:lpstr>
      <vt:lpstr>Volume: The name Big Data itself is related to an enormous size. Big Data is a vast 'volumes' of data generated from many sources daily, such as business processes, machines, social media platforms, networks, human interactions, and many more. </vt:lpstr>
      <vt:lpstr>PowerPoint Presentation</vt:lpstr>
      <vt:lpstr>Types Of Big Data Following are the types of Big Data: Structured Unstructured Semi-structured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Sources of big data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Windows User</dc:creator>
  <cp:lastModifiedBy>Windows User</cp:lastModifiedBy>
  <cp:revision>24</cp:revision>
  <dcterms:created xsi:type="dcterms:W3CDTF">2022-04-24T04:48:31Z</dcterms:created>
  <dcterms:modified xsi:type="dcterms:W3CDTF">2022-05-02T04:25:00Z</dcterms:modified>
</cp:coreProperties>
</file>